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6858000" cx="9144000"/>
  <p:notesSz cx="7010400" cy="9236075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32">
          <p15:clr>
            <a:srgbClr val="A4A3A4"/>
          </p15:clr>
        </p15:guide>
        <p15:guide id="2" pos="25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32" orient="horz"/>
        <p:guide pos="25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3.jp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68625" y="692700"/>
            <a:ext cx="4673825" cy="34635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01025" y="4387125"/>
            <a:ext cx="5608300" cy="41562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0" name="Google Shape;110;p3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learning experiences in this unit prepare students for the mastery of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Performance Expectations</a:t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LS1-2</a:t>
            </a:r>
            <a:r>
              <a:rPr b="0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Develop and use a model to illustrate the hierarchical organization of interacting systems that provide specific functions within multicellular organisms. 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LS1-3 </a:t>
            </a:r>
            <a:r>
              <a:rPr b="0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Plan and conduct an investigation to provide evidence that feedback mechanisms maintain homeostasis. 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ETS1-2</a:t>
            </a:r>
            <a:r>
              <a:rPr b="0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Design a solution to a complex real-world problem by breaking it down into smaller, more manageable problems that can be solved through engineering. 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ETS1-3 </a:t>
            </a:r>
            <a:r>
              <a:rPr b="0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Evaluate a solution to a complex real-world problem based on prioritized criteria and trade-offs that account for a range of constraints, including cost, safety, reliability, and aesthetics, as well as possible social, cultural, and environmental impacts.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1" name="Google Shape;111;p3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12" name="Google Shape;112;p3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1" name="Google Shape;211;p12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2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213" name="Google Shape;213;p12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3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3" name="Google Shape;223;p13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3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225" name="Google Shape;225;p13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4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5" name="Google Shape;235;p14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4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237" name="Google Shape;237;p14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5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6" name="Google Shape;246;p15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5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248" name="Google Shape;248;p15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6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6" name="Google Shape;256;p16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6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258" name="Google Shape;258;p16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7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0" name="Google Shape;270;p17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7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272" name="Google Shape;272;p17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8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1" name="Google Shape;281;p18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18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283" name="Google Shape;283;p18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9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1" name="Google Shape;291;p19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9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293" name="Google Shape;293;p19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0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2" name="Google Shape;302;p20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0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304" name="Google Shape;304;p20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1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5" name="Google Shape;315;p21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1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317" name="Google Shape;317;p21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Build on Prior Lessons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0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Lesson 2, students learned about how systems within an organism interact to carry out life functions. Lesson 3 builds on these concepts as students explore feedback loops and maintaining homeostasis. 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Lesson Objective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0" i="0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Explain how positive and negative feedback loops help an organism to maintain homeostasis.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19" name="Google Shape;119;p4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2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5" name="Google Shape;325;p22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2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327" name="Google Shape;327;p22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3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5" name="Google Shape;335;p23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23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337" name="Google Shape;337;p23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4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6" name="Google Shape;346;p24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7" name="Google Shape;347;p24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348" name="Google Shape;348;p24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5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7" name="Google Shape;357;p25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25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359" name="Google Shape;359;p25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6:notes"/>
          <p:cNvSpPr txBox="1"/>
          <p:nvPr>
            <p:ph idx="1" type="body"/>
          </p:nvPr>
        </p:nvSpPr>
        <p:spPr>
          <a:xfrm>
            <a:off x="701025" y="4387125"/>
            <a:ext cx="5608300" cy="415622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26:notes"/>
          <p:cNvSpPr/>
          <p:nvPr>
            <p:ph idx="2" type="sldImg"/>
          </p:nvPr>
        </p:nvSpPr>
        <p:spPr>
          <a:xfrm>
            <a:off x="1168625" y="692700"/>
            <a:ext cx="4673825" cy="34635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0" name="Google Shape;130;p5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5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32" name="Google Shape;132;p5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0" name="Google Shape;140;p6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6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42" name="Google Shape;142;p6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1" name="Google Shape;151;p7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7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53" name="Google Shape;153;p7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3" name="Google Shape;163;p8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8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65" name="Google Shape;165;p8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9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4" name="Google Shape;174;p9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9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76" name="Google Shape;176;p9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5" name="Google Shape;185;p10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0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87" name="Google Shape;187;p10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1:notes"/>
          <p:cNvSpPr/>
          <p:nvPr>
            <p:ph idx="2" type="sldImg"/>
          </p:nvPr>
        </p:nvSpPr>
        <p:spPr>
          <a:xfrm>
            <a:off x="1196975" y="695325"/>
            <a:ext cx="4616450" cy="34623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7" name="Google Shape;197;p11:notes"/>
          <p:cNvSpPr txBox="1"/>
          <p:nvPr>
            <p:ph idx="1" type="body"/>
          </p:nvPr>
        </p:nvSpPr>
        <p:spPr>
          <a:xfrm>
            <a:off x="933451" y="4387771"/>
            <a:ext cx="5143500" cy="4154341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1:notes"/>
          <p:cNvSpPr txBox="1"/>
          <p:nvPr>
            <p:ph idx="10" type="dt"/>
          </p:nvPr>
        </p:nvSpPr>
        <p:spPr>
          <a:xfrm>
            <a:off x="3971929" y="1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t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9/23/20</a:t>
            </a:r>
            <a:endParaRPr/>
          </a:p>
        </p:txBody>
      </p:sp>
      <p:sp>
        <p:nvSpPr>
          <p:cNvPr id="199" name="Google Shape;199;p11:notes"/>
          <p:cNvSpPr txBox="1"/>
          <p:nvPr>
            <p:ph idx="12" type="sldNum"/>
          </p:nvPr>
        </p:nvSpPr>
        <p:spPr>
          <a:xfrm>
            <a:off x="3971929" y="8775536"/>
            <a:ext cx="3038475" cy="460542"/>
          </a:xfrm>
          <a:prstGeom prst="rect">
            <a:avLst/>
          </a:prstGeom>
          <a:noFill/>
          <a:ln>
            <a:noFill/>
          </a:ln>
        </p:spPr>
        <p:txBody>
          <a:bodyPr anchorCtr="0" anchor="b" bIns="46825" lIns="93675" spcFirstLastPara="1" rIns="93675" wrap="square" tIns="468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  <a:defRPr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" type="body"/>
          </p:nvPr>
        </p:nvSpPr>
        <p:spPr>
          <a:xfrm>
            <a:off x="457200" y="1151692"/>
            <a:ext cx="8229600" cy="47997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8100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Cambria"/>
                <a:ea typeface="Cambria"/>
                <a:cs typeface="Cambria"/>
                <a:sym typeface="Cambria"/>
              </a:defRPr>
            </a:lvl1pPr>
            <a:lvl2pPr indent="-3556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>
                <a:latin typeface="Cambria"/>
                <a:ea typeface="Cambria"/>
                <a:cs typeface="Cambria"/>
                <a:sym typeface="Cambria"/>
              </a:defRPr>
            </a:lvl2pPr>
            <a:lvl3pPr indent="-3556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latin typeface="Cambria"/>
                <a:ea typeface="Cambria"/>
                <a:cs typeface="Cambria"/>
                <a:sym typeface="Cambria"/>
              </a:defRPr>
            </a:lvl3pPr>
            <a:lvl4pPr indent="-3556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  <a:defRPr>
                <a:latin typeface="Cambria"/>
                <a:ea typeface="Cambria"/>
                <a:cs typeface="Cambria"/>
                <a:sym typeface="Cambria"/>
              </a:defRPr>
            </a:lvl4pPr>
            <a:lvl5pPr indent="-3556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>
                <a:latin typeface="Cambria"/>
                <a:ea typeface="Cambria"/>
                <a:cs typeface="Cambria"/>
                <a:sym typeface="Cambria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vider Golden" showMasterSp="0">
  <p:cSld name="1_Divider Golden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/>
          <p:nvPr/>
        </p:nvSpPr>
        <p:spPr>
          <a:xfrm>
            <a:off x="203505" y="216029"/>
            <a:ext cx="8736990" cy="642594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E3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" name="Google Shape;74;p12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2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printer-friendly" showMasterSp="0">
  <p:cSld name="Divider printer-friend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/>
          <p:nvPr/>
        </p:nvSpPr>
        <p:spPr>
          <a:xfrm>
            <a:off x="254306" y="260482"/>
            <a:ext cx="8645548" cy="6325353"/>
          </a:xfrm>
          <a:prstGeom prst="rect">
            <a:avLst/>
          </a:prstGeom>
          <a:noFill/>
          <a:ln cap="flat" cmpd="sng" w="101600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8" name="Google Shape;78;p13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  <a:defRPr b="1"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80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vider Dark Background" showMasterSp="0">
  <p:cSld name="1_Divider Dark Background">
    <p:bg>
      <p:bgPr>
        <a:solidFill>
          <a:schemeClr val="dk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/>
          <p:nvPr/>
        </p:nvSpPr>
        <p:spPr>
          <a:xfrm>
            <a:off x="254306" y="260482"/>
            <a:ext cx="8645548" cy="6325353"/>
          </a:xfrm>
          <a:prstGeom prst="rect">
            <a:avLst/>
          </a:prstGeom>
          <a:noFill/>
          <a:ln cap="flat" cmpd="sng" w="101600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2" name="Google Shape;82;p14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  <a:defRPr b="1"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4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80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Purple" showMasterSp="0">
  <p:cSld name="Divider Purple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/>
          <p:nvPr/>
        </p:nvSpPr>
        <p:spPr>
          <a:xfrm>
            <a:off x="203505" y="216029"/>
            <a:ext cx="8736990" cy="64259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E3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6" name="Google Shape;86;p15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5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Fuschia" showMasterSp="0">
  <p:cSld name="Divider Fuschia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/>
          <p:nvPr/>
        </p:nvSpPr>
        <p:spPr>
          <a:xfrm>
            <a:off x="203505" y="216029"/>
            <a:ext cx="8736990" cy="6425943"/>
          </a:xfrm>
          <a:prstGeom prst="rect">
            <a:avLst/>
          </a:prstGeom>
          <a:solidFill>
            <a:srgbClr val="CE3D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E3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16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6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Blue" showMasterSp="0">
  <p:cSld name="Divider Blue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/>
          <p:nvPr/>
        </p:nvSpPr>
        <p:spPr>
          <a:xfrm>
            <a:off x="203505" y="216029"/>
            <a:ext cx="8736990" cy="642594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E3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17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7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Red" showMasterSp="0">
  <p:cSld name="Divider Red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/>
          <p:nvPr/>
        </p:nvSpPr>
        <p:spPr>
          <a:xfrm>
            <a:off x="203505" y="216029"/>
            <a:ext cx="8736990" cy="642594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E3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18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8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Yellow Green" showMasterSp="0">
  <p:cSld name="Divider Yellow Green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/>
          <p:nvPr/>
        </p:nvSpPr>
        <p:spPr>
          <a:xfrm>
            <a:off x="203505" y="216029"/>
            <a:ext cx="8736990" cy="642594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E3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2" name="Google Shape;102;p19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9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Pink" showMasterSp="0">
  <p:cSld name="Divider Pink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/>
          <p:nvPr/>
        </p:nvSpPr>
        <p:spPr>
          <a:xfrm>
            <a:off x="203505" y="216029"/>
            <a:ext cx="8736990" cy="642594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E3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6" name="Google Shape;106;p20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0"/>
          <p:cNvSpPr txBox="1"/>
          <p:nvPr>
            <p:ph idx="1" type="subTitle"/>
          </p:nvPr>
        </p:nvSpPr>
        <p:spPr>
          <a:xfrm>
            <a:off x="701675" y="230294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 Slid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3"/>
          <p:cNvGrpSpPr/>
          <p:nvPr/>
        </p:nvGrpSpPr>
        <p:grpSpPr>
          <a:xfrm>
            <a:off x="457200" y="442000"/>
            <a:ext cx="8235757" cy="5504790"/>
            <a:chOff x="457200" y="442000"/>
            <a:chExt cx="8235757" cy="5504790"/>
          </a:xfrm>
        </p:grpSpPr>
        <p:sp>
          <p:nvSpPr>
            <p:cNvPr id="18" name="Google Shape;18;p3"/>
            <p:cNvSpPr/>
            <p:nvPr/>
          </p:nvSpPr>
          <p:spPr>
            <a:xfrm>
              <a:off x="457200" y="1603390"/>
              <a:ext cx="7251192" cy="4343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pic>
          <p:nvPicPr>
            <p:cNvPr descr="HMH_vertical logo.png" id="19" name="Google Shape;19;p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7042912" y="442000"/>
              <a:ext cx="1650045" cy="103932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" name="Google Shape;20;p3"/>
          <p:cNvSpPr txBox="1"/>
          <p:nvPr>
            <p:ph type="ctrTitle"/>
          </p:nvPr>
        </p:nvSpPr>
        <p:spPr>
          <a:xfrm>
            <a:off x="706001" y="1662793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706001" y="2305216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2" type="body"/>
          </p:nvPr>
        </p:nvSpPr>
        <p:spPr>
          <a:xfrm>
            <a:off x="706001" y="932464"/>
            <a:ext cx="3675499" cy="5977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indent="-228600" lvl="0" marL="457200" algn="l">
              <a:spcBef>
                <a:spcPts val="600"/>
              </a:spcBef>
              <a:spcAft>
                <a:spcPts val="0"/>
              </a:spcAft>
              <a:buClr>
                <a:srgbClr val="54585A"/>
              </a:buClr>
              <a:buSzPts val="1680"/>
              <a:buNone/>
              <a:defRPr b="1" sz="1400">
                <a:solidFill>
                  <a:srgbClr val="54585A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146175"/>
            <a:ext cx="399415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6576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"/>
              <a:buChar char="•"/>
              <a:defRPr sz="1800"/>
            </a:lvl1pPr>
            <a:lvl2pPr indent="-3429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429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 sz="1800"/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92650" y="1146175"/>
            <a:ext cx="399415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6576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"/>
              <a:buChar char="•"/>
              <a:defRPr sz="1800"/>
            </a:lvl1pPr>
            <a:lvl2pPr indent="-3429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429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 sz="1800"/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printer-friendly" showMasterSp="0">
  <p:cSld name="Title Slide printer-friend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5"/>
          <p:cNvGrpSpPr/>
          <p:nvPr/>
        </p:nvGrpSpPr>
        <p:grpSpPr>
          <a:xfrm>
            <a:off x="500784" y="442000"/>
            <a:ext cx="8192173" cy="5456923"/>
            <a:chOff x="500784" y="442000"/>
            <a:chExt cx="8192173" cy="5456923"/>
          </a:xfrm>
        </p:grpSpPr>
        <p:sp>
          <p:nvSpPr>
            <p:cNvPr id="30" name="Google Shape;30;p5"/>
            <p:cNvSpPr/>
            <p:nvPr/>
          </p:nvSpPr>
          <p:spPr>
            <a:xfrm>
              <a:off x="500784" y="1646968"/>
              <a:ext cx="7150604" cy="4251955"/>
            </a:xfrm>
            <a:prstGeom prst="rect">
              <a:avLst/>
            </a:prstGeom>
            <a:noFill/>
            <a:ln cap="flat" cmpd="sng" w="101600">
              <a:solidFill>
                <a:schemeClr val="dk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pic>
          <p:nvPicPr>
            <p:cNvPr descr="HMH_vertical logo.png" id="31" name="Google Shape;31;p5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7042912" y="442000"/>
              <a:ext cx="1650045" cy="103932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2" name="Google Shape;32;p5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  <a:defRPr b="1"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subTitle"/>
          </p:nvPr>
        </p:nvSpPr>
        <p:spPr>
          <a:xfrm>
            <a:off x="701675" y="2305339"/>
            <a:ext cx="6400800" cy="15932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80"/>
              <a:buNone/>
              <a:defRPr b="1" sz="2400">
                <a:solidFill>
                  <a:srgbClr val="F2A9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701675" y="932464"/>
            <a:ext cx="3675499" cy="5977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indent="-228600" lvl="0" marL="457200" algn="l">
              <a:spcBef>
                <a:spcPts val="600"/>
              </a:spcBef>
              <a:spcAft>
                <a:spcPts val="0"/>
              </a:spcAft>
              <a:buClr>
                <a:srgbClr val="54585A"/>
              </a:buClr>
              <a:buSzPts val="1680"/>
              <a:buNone/>
              <a:defRPr b="1" sz="1400">
                <a:solidFill>
                  <a:srgbClr val="54585A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 Image" showMasterSp="0">
  <p:cSld name="Title Slide w Image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5H77N.jpg" id="36" name="Google Shape;36;p6"/>
          <p:cNvPicPr preferRelativeResize="0"/>
          <p:nvPr/>
        </p:nvPicPr>
        <p:blipFill rotWithShape="1">
          <a:blip r:embed="rId2">
            <a:alphaModFix/>
          </a:blip>
          <a:srcRect b="4568" l="983" r="335" t="7312"/>
          <a:stretch/>
        </p:blipFill>
        <p:spPr>
          <a:xfrm>
            <a:off x="477352" y="1621329"/>
            <a:ext cx="7232339" cy="43055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MH_vertical logo.png" id="37" name="Google Shape;3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42912" y="442000"/>
            <a:ext cx="1650045" cy="1039328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6"/>
          <p:cNvSpPr txBox="1"/>
          <p:nvPr>
            <p:ph idx="1" type="body"/>
          </p:nvPr>
        </p:nvSpPr>
        <p:spPr>
          <a:xfrm>
            <a:off x="701675" y="932464"/>
            <a:ext cx="3675499" cy="5977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indent="-228600" lvl="0" marL="457200" algn="l">
              <a:spcBef>
                <a:spcPts val="600"/>
              </a:spcBef>
              <a:spcAft>
                <a:spcPts val="0"/>
              </a:spcAft>
              <a:buClr>
                <a:srgbClr val="54585A"/>
              </a:buClr>
              <a:buSzPts val="1680"/>
              <a:buNone/>
              <a:defRPr b="1" sz="1400">
                <a:solidFill>
                  <a:srgbClr val="54585A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6"/>
          <p:cNvSpPr txBox="1"/>
          <p:nvPr/>
        </p:nvSpPr>
        <p:spPr>
          <a:xfrm>
            <a:off x="8250090" y="2296884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4585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6"/>
          <p:cNvSpPr/>
          <p:nvPr/>
        </p:nvSpPr>
        <p:spPr>
          <a:xfrm>
            <a:off x="111126" y="1754187"/>
            <a:ext cx="7143749" cy="2913061"/>
          </a:xfrm>
          <a:prstGeom prst="rect">
            <a:avLst/>
          </a:prstGeom>
          <a:noFill/>
          <a:ln cap="sq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1" name="Google Shape;41;p6"/>
          <p:cNvSpPr txBox="1"/>
          <p:nvPr/>
        </p:nvSpPr>
        <p:spPr>
          <a:xfrm>
            <a:off x="730190" y="4435419"/>
            <a:ext cx="4704386" cy="21575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Select an image that relates to the presentation subject.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 not use an image that reduces the visibility of the logo.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 not use more than one image!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Changing a photo in the image area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your menu bar select “View” &gt; “Master” &gt; “Slide Master”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Go to the Title Slide Master you wish to change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Select the image and delete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new image/photo on page and crop/resize to fit image area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Once the new image placement is finalized, select “Arrange” &gt; “Send to back”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these instructions before final use.</a:t>
            </a:r>
            <a:endParaRPr b="1"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6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2" type="subTitle"/>
          </p:nvPr>
        </p:nvSpPr>
        <p:spPr>
          <a:xfrm>
            <a:off x="701675" y="2301875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Transparent" showMasterSp="0">
  <p:cSld name="Title Slide Transparen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ee copy.jpg" id="45" name="Google Shape;45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853431"/>
            <a:ext cx="7302500" cy="600456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" name="Google Shape;46;p7"/>
          <p:cNvGrpSpPr/>
          <p:nvPr/>
        </p:nvGrpSpPr>
        <p:grpSpPr>
          <a:xfrm>
            <a:off x="457200" y="442000"/>
            <a:ext cx="8235757" cy="5504790"/>
            <a:chOff x="457200" y="442000"/>
            <a:chExt cx="8235757" cy="5504790"/>
          </a:xfrm>
        </p:grpSpPr>
        <p:sp>
          <p:nvSpPr>
            <p:cNvPr id="47" name="Google Shape;47;p7"/>
            <p:cNvSpPr/>
            <p:nvPr/>
          </p:nvSpPr>
          <p:spPr>
            <a:xfrm>
              <a:off x="457200" y="1603390"/>
              <a:ext cx="7251192" cy="4343400"/>
            </a:xfrm>
            <a:prstGeom prst="rect">
              <a:avLst/>
            </a:prstGeom>
            <a:solidFill>
              <a:schemeClr val="dk2">
                <a:alpha val="8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pic>
          <p:nvPicPr>
            <p:cNvPr descr="HMH_vertical logo.png" id="48" name="Google Shape;48;p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042912" y="442000"/>
              <a:ext cx="1650045" cy="103932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9" name="Google Shape;49;p7"/>
          <p:cNvSpPr txBox="1"/>
          <p:nvPr>
            <p:ph type="ctrTitle"/>
          </p:nvPr>
        </p:nvSpPr>
        <p:spPr>
          <a:xfrm>
            <a:off x="701675" y="1660525"/>
            <a:ext cx="6400022" cy="734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" type="subTitle"/>
          </p:nvPr>
        </p:nvSpPr>
        <p:spPr>
          <a:xfrm>
            <a:off x="701675" y="2301875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979899"/>
              </a:buClr>
              <a:buSzPts val="2000"/>
              <a:buNone/>
              <a:defRPr>
                <a:solidFill>
                  <a:srgbClr val="979899"/>
                </a:solidFill>
              </a:defRPr>
            </a:lvl9pPr>
          </a:lstStyle>
          <a:p/>
        </p:txBody>
      </p:sp>
      <p:sp>
        <p:nvSpPr>
          <p:cNvPr id="51" name="Google Shape;51;p7"/>
          <p:cNvSpPr txBox="1"/>
          <p:nvPr>
            <p:ph idx="2" type="body"/>
          </p:nvPr>
        </p:nvSpPr>
        <p:spPr>
          <a:xfrm>
            <a:off x="701675" y="932464"/>
            <a:ext cx="3675499" cy="5977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indent="-228600" lvl="0" marL="457200" algn="l">
              <a:spcBef>
                <a:spcPts val="600"/>
              </a:spcBef>
              <a:spcAft>
                <a:spcPts val="0"/>
              </a:spcAft>
              <a:buClr>
                <a:srgbClr val="54585A"/>
              </a:buClr>
              <a:buSzPts val="1680"/>
              <a:buNone/>
              <a:defRPr b="1" sz="1400">
                <a:solidFill>
                  <a:srgbClr val="54585A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Clr>
                <a:srgbClr val="54585A"/>
              </a:buClr>
              <a:buSzPts val="1400"/>
              <a:buNone/>
              <a:defRPr b="1" sz="1400">
                <a:solidFill>
                  <a:srgbClr val="54585A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7"/>
          <p:cNvSpPr txBox="1"/>
          <p:nvPr/>
        </p:nvSpPr>
        <p:spPr>
          <a:xfrm>
            <a:off x="730189" y="4435420"/>
            <a:ext cx="4741737" cy="227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Select an image that relates to the presentation subject.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 not use an image that reduces the visibility of the logo.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 not use more than one image!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Changing a photo in the image area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your menu bar select “View” &gt; “Master” &gt; “Slide Master”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Go to the Title Slide Master you wish to change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Select the image and delete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new image/photo on page and crop/resize to fit image area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Once the new image placement is finalized, select “Arrange” &gt; “Send to back”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these instructions before final use.</a:t>
            </a:r>
            <a:endParaRPr b="1"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Gray" showMasterSp="0">
  <p:cSld name="Title and Content Gray"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457200" y="318213"/>
            <a:ext cx="68580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Calibri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" type="body"/>
          </p:nvPr>
        </p:nvSpPr>
        <p:spPr>
          <a:xfrm>
            <a:off x="457200" y="1288647"/>
            <a:ext cx="6858000" cy="46627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80"/>
              <a:buNone/>
              <a:defRPr sz="24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HMH_horizontal logo w.png" id="57" name="Google Shape;57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18573" y="6398708"/>
            <a:ext cx="1917646" cy="349137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8"/>
          <p:cNvSpPr/>
          <p:nvPr/>
        </p:nvSpPr>
        <p:spPr>
          <a:xfrm>
            <a:off x="0" y="0"/>
            <a:ext cx="6775704" cy="17373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9" name="Google Shape;59;p8"/>
          <p:cNvSpPr/>
          <p:nvPr/>
        </p:nvSpPr>
        <p:spPr>
          <a:xfrm>
            <a:off x="6821424" y="0"/>
            <a:ext cx="2340864" cy="17417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" type="body"/>
          </p:nvPr>
        </p:nvSpPr>
        <p:spPr>
          <a:xfrm>
            <a:off x="457200" y="1146175"/>
            <a:ext cx="3994150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"/>
              <a:buNone/>
              <a:defRPr b="1" sz="1800"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3" name="Google Shape;63;p9"/>
          <p:cNvSpPr txBox="1"/>
          <p:nvPr>
            <p:ph idx="2" type="body"/>
          </p:nvPr>
        </p:nvSpPr>
        <p:spPr>
          <a:xfrm>
            <a:off x="457200" y="1785937"/>
            <a:ext cx="3994150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6576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"/>
              <a:buChar char="•"/>
              <a:defRPr sz="1800"/>
            </a:lvl1pPr>
            <a:lvl2pPr indent="-3429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429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 sz="1800"/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4" name="Google Shape;64;p9"/>
          <p:cNvSpPr txBox="1"/>
          <p:nvPr>
            <p:ph idx="3" type="body"/>
          </p:nvPr>
        </p:nvSpPr>
        <p:spPr>
          <a:xfrm>
            <a:off x="4686300" y="1146175"/>
            <a:ext cx="4000500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"/>
              <a:buNone/>
              <a:defRPr b="1" sz="1800"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" name="Google Shape;65;p9"/>
          <p:cNvSpPr txBox="1"/>
          <p:nvPr>
            <p:ph idx="4" type="body"/>
          </p:nvPr>
        </p:nvSpPr>
        <p:spPr>
          <a:xfrm>
            <a:off x="4686300" y="1785937"/>
            <a:ext cx="4000500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6576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"/>
              <a:buChar char="•"/>
              <a:defRPr sz="1800"/>
            </a:lvl1pPr>
            <a:lvl2pPr indent="-3429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429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 sz="1800"/>
            </a:lvl4pPr>
            <a:lvl5pPr indent="-3429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1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151692"/>
            <a:ext cx="8229600" cy="47997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810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 Sans"/>
              <a:buChar char="-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 Sans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54585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HMH_horizontal logo.png" id="9" name="Google Shape;9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6824799" y="6399660"/>
            <a:ext cx="1912424" cy="34818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/>
          <p:nvPr/>
        </p:nvSpPr>
        <p:spPr>
          <a:xfrm>
            <a:off x="0" y="0"/>
            <a:ext cx="6775704" cy="17373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6821424" y="0"/>
            <a:ext cx="2340864" cy="17417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hmhco.com/content/science/sciencedimensions/na/gr9-12/ete_biology_9780544535855_/book_pages/OPS/s9ml/glossary.xhtml#key-itissnowinginberlinpassword12345456778900" TargetMode="External"/><Relationship Id="rId4" Type="http://schemas.openxmlformats.org/officeDocument/2006/relationships/hyperlink" Target="https://www.hmhco.com/content/science/sciencedimensions/na/gr9-12/ete_biology_9780544535855_/book_pages/OPS/s9ml/glossary.xhtml#key-stimulus" TargetMode="External"/><Relationship Id="rId5" Type="http://schemas.openxmlformats.org/officeDocument/2006/relationships/hyperlink" Target="https://www.hmhco.com/content/science/sciencedimensions/na/gr9-12/ete_biology_9780544535855_/book_pages/OPS/s9ml/glossary.xhtml#key-hormone" TargetMode="External"/><Relationship Id="rId6" Type="http://schemas.openxmlformats.org/officeDocument/2006/relationships/hyperlink" Target="https://www.hmhco.com/content/science/sciencedimensions/na/gr9-12/ete_biology_9780544535855_/book_pages/OPS/s9ml/glossary.xhtml#key-33f129oogf1j0pw22f415fogrtr66bs1j7s22oo6h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hmhco.com/content/science/sciencedimensions/na/gr9-12/ete_biology_9780544535855_/book_pages/OPS/s9ml/glossary.xhtml#key-posititivefeedbackloop" TargetMode="External"/><Relationship Id="rId4" Type="http://schemas.openxmlformats.org/officeDocument/2006/relationships/hyperlink" Target="https://www.hmhco.com/content/science/sciencedimensions/na/gr9-12/ete_biology_9780544535855_/book_pages/OPS/s9ml/glossary.xhtml#key-posititivefeedbackloop" TargetMode="External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idx="1" type="subTitle"/>
          </p:nvPr>
        </p:nvSpPr>
        <p:spPr>
          <a:xfrm>
            <a:off x="641578" y="1840107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40"/>
              <a:buNone/>
            </a:pPr>
            <a:r>
              <a:rPr lang="en-US" sz="3200">
                <a:latin typeface="Cambria"/>
                <a:ea typeface="Cambria"/>
                <a:cs typeface="Cambria"/>
                <a:sym typeface="Cambria"/>
              </a:rPr>
              <a:t>Biology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40"/>
              <a:buNone/>
            </a:pPr>
            <a:r>
              <a:rPr lang="en-US" sz="3200">
                <a:latin typeface="Cambria"/>
                <a:ea typeface="Cambria"/>
                <a:cs typeface="Cambria"/>
                <a:sym typeface="Cambria"/>
              </a:rPr>
              <a:t>Unit 1: The Living Systems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40"/>
              <a:buNone/>
            </a:pPr>
            <a:r>
              <a:rPr lang="en-US" sz="3200">
                <a:latin typeface="Cambria"/>
                <a:ea typeface="Cambria"/>
                <a:cs typeface="Cambria"/>
                <a:sym typeface="Cambria"/>
              </a:rPr>
              <a:t>Lesson 3: Mechanisms of Homeostasis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0"/>
          <p:cNvSpPr txBox="1"/>
          <p:nvPr>
            <p:ph type="title"/>
          </p:nvPr>
        </p:nvSpPr>
        <p:spPr>
          <a:xfrm>
            <a:off x="276725" y="318213"/>
            <a:ext cx="8518358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600"/>
              <a:buFont typeface="Cambria"/>
              <a:buNone/>
            </a:pPr>
            <a:r>
              <a:rPr lang="en-US" sz="26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Homeostasis in the Human Body</a:t>
            </a:r>
            <a:br>
              <a:rPr lang="en-US" sz="2600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2600">
                <a:solidFill>
                  <a:srgbClr val="0070C0"/>
                </a:solidFill>
                <a:latin typeface="Cambria"/>
                <a:ea typeface="Cambria"/>
                <a:cs typeface="Cambria"/>
                <a:sym typeface="Cambria"/>
              </a:rPr>
              <a:t>Hands-On Lab: Investigating Homeostasis and Exercise</a:t>
            </a:r>
            <a:br>
              <a:rPr lang="en-US" sz="2600"/>
            </a:br>
            <a:endParaRPr sz="2600">
              <a:solidFill>
                <a:srgbClr val="0070C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16" name="Google Shape;216;p30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7" name="Google Shape;217;p30"/>
          <p:cNvSpPr/>
          <p:nvPr/>
        </p:nvSpPr>
        <p:spPr>
          <a:xfrm>
            <a:off x="457200" y="1881365"/>
            <a:ext cx="8429105" cy="861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18" name="Google Shape;218;p30"/>
          <p:cNvSpPr txBox="1"/>
          <p:nvPr/>
        </p:nvSpPr>
        <p:spPr>
          <a:xfrm>
            <a:off x="2514599" y="2033765"/>
            <a:ext cx="4314305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Investigate how the circulatory system, respiratory system, and perspiration are affected by exercise.</a:t>
            </a:r>
            <a:endParaRPr/>
          </a:p>
        </p:txBody>
      </p:sp>
      <p:sp>
        <p:nvSpPr>
          <p:cNvPr id="219" name="Google Shape;219;p30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3</a:t>
            </a:r>
            <a:endParaRPr/>
          </a:p>
        </p:txBody>
      </p:sp>
      <p:pic>
        <p:nvPicPr>
          <p:cNvPr id="220" name="Google Shape;22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81300" y="5435225"/>
            <a:ext cx="3581400" cy="93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0159" y="1127779"/>
            <a:ext cx="5648318" cy="4238306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1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Homeostasis in the Human Body</a:t>
            </a:r>
            <a:b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</a:br>
            <a:endParaRPr>
              <a:solidFill>
                <a:srgbClr val="00B05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29" name="Google Shape;229;p31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0" name="Google Shape;230;p31"/>
          <p:cNvSpPr/>
          <p:nvPr/>
        </p:nvSpPr>
        <p:spPr>
          <a:xfrm>
            <a:off x="457200" y="1881365"/>
            <a:ext cx="8429105" cy="861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31" name="Google Shape;231;p31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3</a:t>
            </a:r>
            <a:endParaRPr/>
          </a:p>
        </p:txBody>
      </p:sp>
      <p:sp>
        <p:nvSpPr>
          <p:cNvPr id="232" name="Google Shape;232;p31"/>
          <p:cNvSpPr/>
          <p:nvPr/>
        </p:nvSpPr>
        <p:spPr>
          <a:xfrm>
            <a:off x="5082358" y="925276"/>
            <a:ext cx="3604442" cy="56323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393B3C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The circulatory system has three types of blood vessels: arteries, veins, and capillaries. </a:t>
            </a:r>
            <a:endParaRPr/>
          </a:p>
          <a:p>
            <a:pPr indent="-215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393B3C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393B3C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Arteries carry oxygen-rich, or oxygenated, blood away from the heart. </a:t>
            </a:r>
            <a:endParaRPr/>
          </a:p>
          <a:p>
            <a:pPr indent="-215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393B3C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393B3C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Veins are blood vessels that carry oxygen-poor, or deoxygenated, blood back to the heart.</a:t>
            </a:r>
            <a:endParaRPr/>
          </a:p>
          <a:p>
            <a:pPr indent="-215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393B3C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393B3C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 Capillaries are responsible for delivering O</a:t>
            </a:r>
            <a:r>
              <a:rPr baseline="-25000" lang="en-US" sz="20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2</a:t>
            </a:r>
            <a:r>
              <a:rPr lang="en-US" sz="20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 directly to cells and removing CO</a:t>
            </a:r>
            <a:r>
              <a:rPr baseline="-25000" lang="en-US" sz="20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2</a:t>
            </a:r>
            <a:r>
              <a:rPr lang="en-US" sz="20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 and waste.</a:t>
            </a:r>
            <a:endParaRPr sz="20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2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/>
              <a:t>Homeostasis in the Human Body</a:t>
            </a:r>
            <a:br>
              <a:rPr lang="en-US"/>
            </a:br>
            <a:endParaRPr>
              <a:solidFill>
                <a:srgbClr val="F2A9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40" name="Google Shape;240;p32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1" name="Google Shape;241;p32"/>
          <p:cNvSpPr txBox="1"/>
          <p:nvPr/>
        </p:nvSpPr>
        <p:spPr>
          <a:xfrm>
            <a:off x="7298064" y="-39926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3</a:t>
            </a:r>
            <a:endParaRPr/>
          </a:p>
        </p:txBody>
      </p:sp>
      <p:sp>
        <p:nvSpPr>
          <p:cNvPr id="242" name="Google Shape;242;p32"/>
          <p:cNvSpPr txBox="1"/>
          <p:nvPr/>
        </p:nvSpPr>
        <p:spPr>
          <a:xfrm>
            <a:off x="311100" y="1575988"/>
            <a:ext cx="8245642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MODEL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 cap="none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Make a flow chart explaining how homeostasis is maintained when you become more active.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How do the respiratory and nervous system interact to maintain appropriate CO</a:t>
            </a:r>
            <a:r>
              <a:rPr b="1" baseline="-25000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2</a:t>
            </a: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 and O</a:t>
            </a:r>
            <a:r>
              <a:rPr b="1" baseline="-25000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2</a:t>
            </a: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 levels and prevent the blood from becoming too acidic?</a:t>
            </a:r>
            <a:endParaRPr/>
          </a:p>
        </p:txBody>
      </p:sp>
      <p:pic>
        <p:nvPicPr>
          <p:cNvPr descr="A drawing of a person&#10;&#10;Description automatically generated" id="243" name="Google Shape;24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3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/>
              <a:t>Homeostasis in the Human Body</a:t>
            </a:r>
            <a:br>
              <a:rPr lang="en-US"/>
            </a:br>
            <a:endParaRPr>
              <a:solidFill>
                <a:srgbClr val="F2A9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51" name="Google Shape;251;p33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2" name="Google Shape;252;p33"/>
          <p:cNvSpPr txBox="1"/>
          <p:nvPr/>
        </p:nvSpPr>
        <p:spPr>
          <a:xfrm>
            <a:off x="7298064" y="-39926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3</a:t>
            </a:r>
            <a:endParaRPr/>
          </a:p>
        </p:txBody>
      </p:sp>
      <p:sp>
        <p:nvSpPr>
          <p:cNvPr id="253" name="Google Shape;253;p33"/>
          <p:cNvSpPr txBox="1"/>
          <p:nvPr/>
        </p:nvSpPr>
        <p:spPr>
          <a:xfrm>
            <a:off x="311100" y="903435"/>
            <a:ext cx="8245642" cy="60016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Homeostatic mechanisms usually work quickly, but sometimes a change in the environment can occur too rapidly or be of too great a magnitude to be controlled through feedback mechanisms.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Disruptions can happen for several reasons, including failure of sensors to detect a change in the internal or external environment, sending or receiving the wrong message, serious injury, or disease-causing agents, such as bacteria or viruses. 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COLLABORATE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With a partner, discuss whether your body's response to the common cold is an example of negative or positive feedback. Use evidence to support your claim.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4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/>
              <a:t>Homeostasis in the Human Body</a:t>
            </a:r>
            <a:br>
              <a:rPr lang="en-US"/>
            </a:br>
            <a:r>
              <a:rPr lang="en-US">
                <a:solidFill>
                  <a:schemeClr val="accent6"/>
                </a:solidFill>
              </a:rPr>
              <a:t>Data Analysis</a:t>
            </a:r>
            <a:br>
              <a:rPr lang="en-US"/>
            </a:br>
            <a:endParaRPr>
              <a:solidFill>
                <a:srgbClr val="F2A9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61" name="Google Shape;261;p34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2" name="Google Shape;262;p34"/>
          <p:cNvSpPr txBox="1"/>
          <p:nvPr/>
        </p:nvSpPr>
        <p:spPr>
          <a:xfrm>
            <a:off x="7298064" y="-39926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3</a:t>
            </a:r>
            <a:endParaRPr/>
          </a:p>
        </p:txBody>
      </p:sp>
      <p:pic>
        <p:nvPicPr>
          <p:cNvPr id="263" name="Google Shape;263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4926" y="2025325"/>
            <a:ext cx="2898516" cy="21769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80340" y="2030400"/>
            <a:ext cx="2892745" cy="217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85376" y="2071085"/>
            <a:ext cx="2835475" cy="2129565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4"/>
          <p:cNvSpPr/>
          <p:nvPr/>
        </p:nvSpPr>
        <p:spPr>
          <a:xfrm>
            <a:off x="264807" y="1388378"/>
            <a:ext cx="852380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55595B"/>
                </a:solidFill>
                <a:latin typeface="Cambria"/>
                <a:ea typeface="Cambria"/>
                <a:cs typeface="Cambria"/>
                <a:sym typeface="Cambria"/>
              </a:rPr>
              <a:t>Blood glucose, insulin, and glucagon responses to a high-carbohydrate meal.</a:t>
            </a:r>
            <a:endParaRPr sz="20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67" name="Google Shape;267;p34"/>
          <p:cNvSpPr/>
          <p:nvPr/>
        </p:nvSpPr>
        <p:spPr>
          <a:xfrm>
            <a:off x="287953" y="4669778"/>
            <a:ext cx="8477516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C4E50"/>
                </a:solidFill>
                <a:latin typeface="Cambria"/>
                <a:ea typeface="Cambria"/>
                <a:cs typeface="Cambria"/>
                <a:sym typeface="Cambria"/>
              </a:rPr>
              <a:t>What is the relationship between blood sugar levels, insulin levels, and glucagon levels in the blood stream?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4C4E5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Type 1 diabetes occurs when the body's immune system destroys the ability of the pancreas to produce insulin. How would these graphs look different in a person with Type 1 diabetes? 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5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/>
              <a:t>Homeostasis in the Human Body</a:t>
            </a:r>
            <a:br>
              <a:rPr lang="en-US"/>
            </a:br>
            <a:endParaRPr>
              <a:solidFill>
                <a:srgbClr val="F2A9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75" name="Google Shape;275;p35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6" name="Google Shape;276;p35"/>
          <p:cNvSpPr txBox="1"/>
          <p:nvPr/>
        </p:nvSpPr>
        <p:spPr>
          <a:xfrm>
            <a:off x="7298064" y="-39926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3</a:t>
            </a:r>
            <a:endParaRPr/>
          </a:p>
        </p:txBody>
      </p:sp>
      <p:sp>
        <p:nvSpPr>
          <p:cNvPr id="277" name="Google Shape;277;p35"/>
          <p:cNvSpPr txBox="1"/>
          <p:nvPr/>
        </p:nvSpPr>
        <p:spPr>
          <a:xfrm>
            <a:off x="311100" y="1575988"/>
            <a:ext cx="8245642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EXPLAIN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 cap="none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Choose an example of a homeostatic variable from this lesson. Explain the feedback loop responsible for maintaining homeostasis for this variable.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Then describe how homeostasis for this variable can be disrupted.</a:t>
            </a:r>
            <a:endParaRPr/>
          </a:p>
        </p:txBody>
      </p:sp>
      <p:pic>
        <p:nvPicPr>
          <p:cNvPr descr="A drawing of a person&#10;&#10;Description automatically generated" id="278" name="Google Shape;278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6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/>
              <a:t>Homeostasis in Other Organisms</a:t>
            </a:r>
            <a:br>
              <a:rPr lang="en-US"/>
            </a:br>
            <a:endParaRPr>
              <a:solidFill>
                <a:srgbClr val="F2A9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86" name="Google Shape;286;p36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7" name="Google Shape;287;p36"/>
          <p:cNvSpPr txBox="1"/>
          <p:nvPr/>
        </p:nvSpPr>
        <p:spPr>
          <a:xfrm>
            <a:off x="7298064" y="-39926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3</a:t>
            </a:r>
            <a:endParaRPr/>
          </a:p>
        </p:txBody>
      </p:sp>
      <p:sp>
        <p:nvSpPr>
          <p:cNvPr id="288" name="Google Shape;288;p36"/>
          <p:cNvSpPr txBox="1"/>
          <p:nvPr/>
        </p:nvSpPr>
        <p:spPr>
          <a:xfrm>
            <a:off x="311100" y="1290199"/>
            <a:ext cx="8245642" cy="37856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Many of the homeostatic processes you have learned about in humans are the same in other organisms as well. However, some organisms use different mechanisms to maintain homeostasis.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What other organisms do you think would have different homeostasis mechanisms from humans?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Why would this be an advantage in their environment?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7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/>
              <a:t>Homeostasis in Other Organisms</a:t>
            </a:r>
            <a:br>
              <a:rPr lang="en-US"/>
            </a:br>
            <a:endParaRPr>
              <a:solidFill>
                <a:srgbClr val="F2A9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96" name="Google Shape;296;p37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7" name="Google Shape;297;p37"/>
          <p:cNvSpPr txBox="1"/>
          <p:nvPr/>
        </p:nvSpPr>
        <p:spPr>
          <a:xfrm>
            <a:off x="7298064" y="-39926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3</a:t>
            </a:r>
            <a:endParaRPr/>
          </a:p>
        </p:txBody>
      </p:sp>
      <p:sp>
        <p:nvSpPr>
          <p:cNvPr id="298" name="Google Shape;298;p37"/>
          <p:cNvSpPr/>
          <p:nvPr/>
        </p:nvSpPr>
        <p:spPr>
          <a:xfrm>
            <a:off x="4897642" y="1143001"/>
            <a:ext cx="3924016" cy="48936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393B3C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Plants take in carbon dioxide for photosynthesis and give off oxygen as a waste product. 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393B3C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393B3C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In plants, like in humans, homeostatic mechanisms regulate gas exchange. 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393B3C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393B3C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Gases are exchanged through structures called stomata (singular, </a:t>
            </a:r>
            <a:r>
              <a:rPr i="1"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stoma</a:t>
            </a:r>
            <a:r>
              <a:rPr lang="en-US" sz="2400">
                <a:solidFill>
                  <a:srgbClr val="393B3C"/>
                </a:solidFill>
                <a:latin typeface="Cambria"/>
                <a:ea typeface="Cambria"/>
                <a:cs typeface="Cambria"/>
                <a:sym typeface="Cambria"/>
              </a:rPr>
              <a:t>). </a:t>
            </a:r>
            <a:endParaRPr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299" name="Google Shape;299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2342" y="1143001"/>
            <a:ext cx="4249658" cy="31883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8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/>
              <a:t>Homeostasis in Other Organisms</a:t>
            </a:r>
            <a:br>
              <a:rPr lang="en-US"/>
            </a:br>
            <a:r>
              <a:rPr lang="en-US">
                <a:solidFill>
                  <a:srgbClr val="00B050"/>
                </a:solidFill>
              </a:rPr>
              <a:t>Stability and Change</a:t>
            </a:r>
            <a:br>
              <a:rPr lang="en-US"/>
            </a:br>
            <a:endParaRPr>
              <a:solidFill>
                <a:srgbClr val="F2A9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07" name="Google Shape;307;p38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8" name="Google Shape;308;p38"/>
          <p:cNvSpPr txBox="1"/>
          <p:nvPr/>
        </p:nvSpPr>
        <p:spPr>
          <a:xfrm>
            <a:off x="7298064" y="-39926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3</a:t>
            </a:r>
            <a:endParaRPr/>
          </a:p>
        </p:txBody>
      </p:sp>
      <p:pic>
        <p:nvPicPr>
          <p:cNvPr descr="A drawing of a person&#10;&#10;Description automatically generated" id="309" name="Google Shape;30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8"/>
          <p:cNvSpPr/>
          <p:nvPr/>
        </p:nvSpPr>
        <p:spPr>
          <a:xfrm>
            <a:off x="4770517" y="1559432"/>
            <a:ext cx="3924016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MODEL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 cap="none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Make a model demonstrating how this feedback mechanism helps a plant maintain homeostasis during a drought.</a:t>
            </a:r>
            <a:endParaRPr/>
          </a:p>
        </p:txBody>
      </p:sp>
      <p:pic>
        <p:nvPicPr>
          <p:cNvPr id="311" name="Google Shape;311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1100" y="1660357"/>
            <a:ext cx="3930002" cy="2946063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8"/>
          <p:cNvSpPr/>
          <p:nvPr/>
        </p:nvSpPr>
        <p:spPr>
          <a:xfrm>
            <a:off x="263763" y="4752258"/>
            <a:ext cx="3924016" cy="10618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55595B"/>
                </a:solidFill>
                <a:latin typeface="Cambria"/>
                <a:ea typeface="Cambria"/>
                <a:cs typeface="Cambria"/>
                <a:sym typeface="Cambria"/>
              </a:rPr>
              <a:t>The root growth of the plant on the right has been affected by drought.</a:t>
            </a:r>
            <a:endParaRPr sz="21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9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/>
              <a:t>Homeostasis in Other Organisms</a:t>
            </a:r>
            <a:br>
              <a:rPr lang="en-US"/>
            </a:br>
            <a:br>
              <a:rPr lang="en-US"/>
            </a:br>
            <a:endParaRPr>
              <a:solidFill>
                <a:srgbClr val="F2A9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20" name="Google Shape;320;p39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1" name="Google Shape;321;p39"/>
          <p:cNvSpPr txBox="1"/>
          <p:nvPr/>
        </p:nvSpPr>
        <p:spPr>
          <a:xfrm>
            <a:off x="7298064" y="-39926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3</a:t>
            </a:r>
            <a:endParaRPr/>
          </a:p>
        </p:txBody>
      </p:sp>
      <p:sp>
        <p:nvSpPr>
          <p:cNvPr id="322" name="Google Shape;322;p39"/>
          <p:cNvSpPr/>
          <p:nvPr/>
        </p:nvSpPr>
        <p:spPr>
          <a:xfrm>
            <a:off x="311100" y="1120676"/>
            <a:ext cx="8383433" cy="41549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Not all feedback loops involve nerve impulses or hormones. Thermoregulation maintains a stable body temperature under a variety of conditions.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When ectotherms become too cold, they move to a warmer environment. When they become too hot, they move to a cooler environment. This behavior helps them maintain homeostasis.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Is thermoregulation an example of negative or positive feedback?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Can You Explain It?</a:t>
            </a:r>
            <a:endParaRPr/>
          </a:p>
        </p:txBody>
      </p:sp>
      <p:sp>
        <p:nvSpPr>
          <p:cNvPr id="122" name="Google Shape;122;p22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3" name="Google Shape;123;p22"/>
          <p:cNvSpPr/>
          <p:nvPr/>
        </p:nvSpPr>
        <p:spPr>
          <a:xfrm>
            <a:off x="5701208" y="1051203"/>
            <a:ext cx="2985592" cy="45243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Many people shiver when they have a fever, even though their body temperature is higher than normal. Why would your body respond to the increased internal temperature as though you were cold?</a:t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24" name="Google Shape;124;p22"/>
          <p:cNvSpPr txBox="1"/>
          <p:nvPr/>
        </p:nvSpPr>
        <p:spPr>
          <a:xfrm>
            <a:off x="7298064" y="-39926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3</a:t>
            </a:r>
            <a:endParaRPr/>
          </a:p>
        </p:txBody>
      </p:sp>
      <p:sp>
        <p:nvSpPr>
          <p:cNvPr id="125" name="Google Shape;125;p22"/>
          <p:cNvSpPr/>
          <p:nvPr/>
        </p:nvSpPr>
        <p:spPr>
          <a:xfrm>
            <a:off x="562723" y="5174696"/>
            <a:ext cx="4572000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Your body has control systems that keep its internal environment stable.</a:t>
            </a:r>
            <a:endParaRPr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descr="A drawing of a person&#10;&#10;Description automatically generated" id="126" name="Google Shape;12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" y="1218126"/>
            <a:ext cx="5022131" cy="37684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0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/>
              <a:t>Homeostasis in Other Organisms</a:t>
            </a:r>
            <a:br>
              <a:rPr lang="en-US"/>
            </a:br>
            <a:br>
              <a:rPr lang="en-US"/>
            </a:br>
            <a:endParaRPr>
              <a:solidFill>
                <a:srgbClr val="F2A9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30" name="Google Shape;330;p40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1" name="Google Shape;331;p40"/>
          <p:cNvSpPr txBox="1"/>
          <p:nvPr/>
        </p:nvSpPr>
        <p:spPr>
          <a:xfrm>
            <a:off x="7298064" y="-39926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3</a:t>
            </a:r>
            <a:endParaRPr/>
          </a:p>
        </p:txBody>
      </p:sp>
      <p:sp>
        <p:nvSpPr>
          <p:cNvPr id="332" name="Google Shape;332;p40"/>
          <p:cNvSpPr/>
          <p:nvPr/>
        </p:nvSpPr>
        <p:spPr>
          <a:xfrm>
            <a:off x="311100" y="1120676"/>
            <a:ext cx="8383433" cy="5262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When you live in a watery environment, you must have a strategy to maintain water and salt balances. 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If you live in salt water, your environment is constantly trying to dehydrate you. If you live in fresh water, your body acts like a permanently thirsty sponge. 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A saltwater fish swims into a river delta, where the salt concentration is lower than in normal salt water. This would disrupt its osmotic balance.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How will the fish's body restore homeostasis? </a:t>
            </a:r>
            <a:b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</a:b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1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/>
              <a:t>Homeostasis in Other Organisms</a:t>
            </a:r>
            <a:br>
              <a:rPr lang="en-US"/>
            </a:br>
            <a:br>
              <a:rPr lang="en-US"/>
            </a:br>
            <a:endParaRPr>
              <a:solidFill>
                <a:srgbClr val="F2A9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40" name="Google Shape;340;p41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1" name="Google Shape;341;p41"/>
          <p:cNvSpPr txBox="1"/>
          <p:nvPr/>
        </p:nvSpPr>
        <p:spPr>
          <a:xfrm>
            <a:off x="7298064" y="-39926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3</a:t>
            </a:r>
            <a:endParaRPr/>
          </a:p>
        </p:txBody>
      </p:sp>
      <p:sp>
        <p:nvSpPr>
          <p:cNvPr id="342" name="Google Shape;342;p41"/>
          <p:cNvSpPr/>
          <p:nvPr/>
        </p:nvSpPr>
        <p:spPr>
          <a:xfrm>
            <a:off x="311100" y="1457560"/>
            <a:ext cx="8383433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EXPLAIN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 cap="none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Make a flow chart modeling a homeostatic mechanism in an animal and how it can be disrupted.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In your flow chart, note the stimulus, receptor, control center response, and effector for the feedback loop.</a:t>
            </a:r>
            <a:endParaRPr/>
          </a:p>
        </p:txBody>
      </p:sp>
      <p:pic>
        <p:nvPicPr>
          <p:cNvPr descr="A drawing of a person&#10;&#10;Description automatically generated" id="343" name="Google Shape;343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2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1" name="Google Shape;351;p42"/>
          <p:cNvSpPr txBox="1"/>
          <p:nvPr/>
        </p:nvSpPr>
        <p:spPr>
          <a:xfrm>
            <a:off x="311099" y="218582"/>
            <a:ext cx="8561967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800"/>
              <a:buFont typeface="Cambria"/>
              <a:buNone/>
            </a:pPr>
            <a:r>
              <a:rPr b="1" lang="en-US" sz="2800">
                <a:solidFill>
                  <a:srgbClr val="7030A0"/>
                </a:solidFill>
                <a:latin typeface="Cambria"/>
                <a:ea typeface="Cambria"/>
                <a:cs typeface="Cambria"/>
                <a:sym typeface="Cambria"/>
              </a:rPr>
              <a:t>Continue Your Exploration</a:t>
            </a:r>
            <a:endParaRPr b="1" sz="2800">
              <a:solidFill>
                <a:srgbClr val="7030A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52" name="Google Shape;352;p42"/>
          <p:cNvSpPr/>
          <p:nvPr/>
        </p:nvSpPr>
        <p:spPr>
          <a:xfrm>
            <a:off x="2286000" y="3013502"/>
            <a:ext cx="457200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3" name="Google Shape;353;p42"/>
          <p:cNvSpPr/>
          <p:nvPr/>
        </p:nvSpPr>
        <p:spPr>
          <a:xfrm>
            <a:off x="311099" y="1366719"/>
            <a:ext cx="8375701" cy="31085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Choose one of the paths below to continue your exploration: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Disorders of the Endocrine System</a:t>
            </a:r>
            <a:endParaRPr/>
          </a:p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Investigating Homeostasis and Exercise</a:t>
            </a:r>
            <a:endParaRPr/>
          </a:p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</a:pPr>
            <a:r>
              <a:rPr b="1"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Explaining Homeostasis</a:t>
            </a:r>
            <a:endParaRPr/>
          </a:p>
        </p:txBody>
      </p:sp>
      <p:sp>
        <p:nvSpPr>
          <p:cNvPr id="354" name="Google Shape;354;p42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3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3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Can You Explain It?</a:t>
            </a:r>
            <a:endParaRPr/>
          </a:p>
        </p:txBody>
      </p:sp>
      <p:sp>
        <p:nvSpPr>
          <p:cNvPr id="362" name="Google Shape;362;p43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3" name="Google Shape;363;p43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3</a:t>
            </a:r>
            <a:endParaRPr/>
          </a:p>
        </p:txBody>
      </p:sp>
      <p:pic>
        <p:nvPicPr>
          <p:cNvPr descr="A drawing of a person&#10;&#10;Description automatically generated" id="364" name="Google Shape;364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43"/>
          <p:cNvSpPr/>
          <p:nvPr/>
        </p:nvSpPr>
        <p:spPr>
          <a:xfrm>
            <a:off x="334459" y="1010421"/>
            <a:ext cx="8475081" cy="45243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Refer to the notes in your Evidence Notebook to explain each of the following questions. Use evidence from the lesson to support your claims.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Why do you shiver when you have a fever?</a:t>
            </a:r>
            <a:b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</a:b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Is this response an example of positive or negative feedback? Why?</a:t>
            </a:r>
            <a:b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</a:b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How does a fever disrupt homeostasis? Use the terms </a:t>
            </a:r>
            <a:r>
              <a:rPr b="1" i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stimulus, control center,</a:t>
            </a: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 </a:t>
            </a:r>
            <a:r>
              <a:rPr b="1" i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set point, receptors, effectors and imbalance</a:t>
            </a: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 in your answer.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4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/>
              <a:t>Image Credits</a:t>
            </a:r>
            <a:endParaRPr/>
          </a:p>
        </p:txBody>
      </p:sp>
      <p:sp>
        <p:nvSpPr>
          <p:cNvPr id="371" name="Google Shape;371;p44"/>
          <p:cNvSpPr txBox="1"/>
          <p:nvPr>
            <p:ph idx="1" type="body"/>
          </p:nvPr>
        </p:nvSpPr>
        <p:spPr>
          <a:xfrm>
            <a:off x="457200" y="1151692"/>
            <a:ext cx="8229600" cy="47997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/>
              <a:t>Unit 1 Lesson 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i="1" lang="en-US"/>
              <a:t>stomata</a:t>
            </a:r>
            <a:r>
              <a:rPr lang="en-US"/>
              <a:t> ©Power and Syred/Science Source; </a:t>
            </a:r>
            <a:r>
              <a:rPr i="1" lang="en-US"/>
              <a:t>root system comparison</a:t>
            </a:r>
            <a:r>
              <a:rPr lang="en-US"/>
              <a:t> ©marinagluxova30/Fotolia; </a:t>
            </a:r>
            <a:r>
              <a:rPr i="1" lang="en-US"/>
              <a:t>atherosclerosis</a:t>
            </a:r>
            <a:r>
              <a:rPr lang="en-US"/>
              <a:t> ©Colorization by: Mary Martin/Science Source; </a:t>
            </a:r>
            <a:r>
              <a:rPr i="1" lang="en-US"/>
              <a:t>woman drink outdoors</a:t>
            </a:r>
            <a:r>
              <a:rPr lang="en-US"/>
              <a:t> ©Hero Images/Alamy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/>
          </a:p>
        </p:txBody>
      </p:sp>
      <p:sp>
        <p:nvSpPr>
          <p:cNvPr id="372" name="Google Shape;372;p44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Control Systems in Organisms</a:t>
            </a:r>
            <a:endParaRPr/>
          </a:p>
        </p:txBody>
      </p:sp>
      <p:sp>
        <p:nvSpPr>
          <p:cNvPr id="135" name="Google Shape;135;p23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6" name="Google Shape;136;p23"/>
          <p:cNvSpPr txBox="1"/>
          <p:nvPr/>
        </p:nvSpPr>
        <p:spPr>
          <a:xfrm>
            <a:off x="7298064" y="-39926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3</a:t>
            </a:r>
            <a:endParaRPr/>
          </a:p>
        </p:txBody>
      </p:sp>
      <p:sp>
        <p:nvSpPr>
          <p:cNvPr id="137" name="Google Shape;137;p23"/>
          <p:cNvSpPr txBox="1"/>
          <p:nvPr/>
        </p:nvSpPr>
        <p:spPr>
          <a:xfrm>
            <a:off x="311100" y="1166915"/>
            <a:ext cx="8245500" cy="50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</a:pPr>
            <a:r>
              <a:rPr b="1" lang="en-US" sz="2500" u="sng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Homeostasis</a:t>
            </a:r>
            <a: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 is the regulation and maintenance of the internal environment within the narrow ranges that are necessary to support life at the cellular level.</a:t>
            </a:r>
            <a:endParaRPr/>
          </a:p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</a:pPr>
            <a: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A </a:t>
            </a:r>
            <a:r>
              <a:rPr b="1" lang="en-US" sz="2500" u="sng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stimulus</a:t>
            </a:r>
            <a: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 is anything from the internal or external environment that causes an imbalance in the internal conditions of a cell, organ, organ system, or organism.</a:t>
            </a:r>
            <a:endParaRPr/>
          </a:p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</a:pPr>
            <a: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 </a:t>
            </a:r>
            <a:r>
              <a:rPr b="1" lang="en-US" sz="2500" u="sng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Hormones</a:t>
            </a:r>
            <a: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 are chemicals secreted into the bloodstream by ductless endocrine glands.</a:t>
            </a:r>
            <a:endParaRPr/>
          </a:p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</a:pPr>
            <a: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The interaction between the receptor, the control center, and the effector is known as a </a:t>
            </a:r>
            <a:r>
              <a:rPr b="1" lang="en-US" sz="2500" u="sng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feedback loop</a:t>
            </a:r>
            <a:r>
              <a:rPr lang="en-US" sz="25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.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Control Systems in Organisms</a:t>
            </a:r>
            <a:endParaRPr/>
          </a:p>
        </p:txBody>
      </p:sp>
      <p:sp>
        <p:nvSpPr>
          <p:cNvPr id="145" name="Google Shape;145;p24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6" name="Google Shape;146;p24"/>
          <p:cNvSpPr txBox="1"/>
          <p:nvPr/>
        </p:nvSpPr>
        <p:spPr>
          <a:xfrm>
            <a:off x="7298064" y="-39926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3</a:t>
            </a:r>
            <a:endParaRPr/>
          </a:p>
        </p:txBody>
      </p:sp>
      <p:sp>
        <p:nvSpPr>
          <p:cNvPr id="147" name="Google Shape;147;p24"/>
          <p:cNvSpPr txBox="1"/>
          <p:nvPr/>
        </p:nvSpPr>
        <p:spPr>
          <a:xfrm>
            <a:off x="311100" y="1575988"/>
            <a:ext cx="8245642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EXPLAIN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Use the Homeostatic Control Systems Diagram to explain how shivering can help body temperature return to normal.</a:t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descr="A drawing of a person&#10;&#10;Description automatically generated" id="148" name="Google Shape;14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Control Systems in Organisms</a:t>
            </a:r>
            <a:b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>
                <a:solidFill>
                  <a:srgbClr val="0070C0"/>
                </a:solidFill>
                <a:latin typeface="Cambria"/>
                <a:ea typeface="Cambria"/>
                <a:cs typeface="Cambria"/>
                <a:sym typeface="Cambria"/>
              </a:rPr>
              <a:t>Hands-On Activity: Modeling Feedback</a:t>
            </a:r>
            <a:endParaRPr/>
          </a:p>
        </p:txBody>
      </p:sp>
      <p:sp>
        <p:nvSpPr>
          <p:cNvPr id="156" name="Google Shape;156;p25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7" name="Google Shape;157;p25"/>
          <p:cNvSpPr/>
          <p:nvPr/>
        </p:nvSpPr>
        <p:spPr>
          <a:xfrm>
            <a:off x="457200" y="1881365"/>
            <a:ext cx="8429105" cy="861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58" name="Google Shape;158;p25"/>
          <p:cNvSpPr txBox="1"/>
          <p:nvPr/>
        </p:nvSpPr>
        <p:spPr>
          <a:xfrm>
            <a:off x="2514599" y="2033765"/>
            <a:ext cx="4314305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In this activity, you will balance a book on your head while walking.</a:t>
            </a:r>
            <a:endParaRPr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59" name="Google Shape;159;p25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3</a:t>
            </a:r>
            <a:endParaRPr/>
          </a:p>
        </p:txBody>
      </p:sp>
      <p:pic>
        <p:nvPicPr>
          <p:cNvPr id="160" name="Google Shape;160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81300" y="5435225"/>
            <a:ext cx="3581400" cy="93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Control Systems in Organisms</a:t>
            </a:r>
            <a:endParaRPr/>
          </a:p>
        </p:txBody>
      </p:sp>
      <p:sp>
        <p:nvSpPr>
          <p:cNvPr id="168" name="Google Shape;168;p26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9" name="Google Shape;169;p26"/>
          <p:cNvSpPr txBox="1"/>
          <p:nvPr/>
        </p:nvSpPr>
        <p:spPr>
          <a:xfrm>
            <a:off x="7298064" y="-39926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3</a:t>
            </a:r>
            <a:endParaRPr/>
          </a:p>
        </p:txBody>
      </p:sp>
      <p:sp>
        <p:nvSpPr>
          <p:cNvPr id="170" name="Google Shape;170;p26"/>
          <p:cNvSpPr txBox="1"/>
          <p:nvPr/>
        </p:nvSpPr>
        <p:spPr>
          <a:xfrm>
            <a:off x="295058" y="1173309"/>
            <a:ext cx="8245500" cy="45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In a </a:t>
            </a:r>
            <a:r>
              <a:rPr b="1" lang="en-US" sz="2400" u="sng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negative feedback loop</a:t>
            </a: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 , a stimulus causes an imbalance in one direction. 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This imbalance is detected by receptors that send information to the control center.</a:t>
            </a:r>
            <a:endParaRPr/>
          </a:p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A </a:t>
            </a:r>
            <a:r>
              <a:rPr b="1" lang="en-US" sz="2400" u="sng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positive feedback loop</a:t>
            </a: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 makes adjustments in the same direction as the stimulus. 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Scientists sometimes refer to positive feedback loops as reinforcing loops, because they amplify the stimulus instead of counteracting</a:t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descr="A drawing of a person&#10;&#10;Description automatically generated" id="171" name="Google Shape;171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type="title"/>
          </p:nvPr>
        </p:nvSpPr>
        <p:spPr>
          <a:xfrm>
            <a:off x="311100" y="286314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Control Systems in Organisms</a:t>
            </a:r>
            <a:endParaRPr/>
          </a:p>
        </p:txBody>
      </p:sp>
      <p:sp>
        <p:nvSpPr>
          <p:cNvPr id="179" name="Google Shape;179;p27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0" name="Google Shape;180;p27"/>
          <p:cNvSpPr txBox="1"/>
          <p:nvPr/>
        </p:nvSpPr>
        <p:spPr>
          <a:xfrm>
            <a:off x="7298064" y="-39926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3</a:t>
            </a:r>
            <a:endParaRPr/>
          </a:p>
        </p:txBody>
      </p:sp>
      <p:sp>
        <p:nvSpPr>
          <p:cNvPr id="181" name="Google Shape;181;p27"/>
          <p:cNvSpPr txBox="1"/>
          <p:nvPr/>
        </p:nvSpPr>
        <p:spPr>
          <a:xfrm>
            <a:off x="311100" y="1575988"/>
            <a:ext cx="8245642" cy="37856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EXPLAIN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The body relies on positive and negative feedback loops to maintain homeostasis. One such feedback loop is used to maintain water balance in the body.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What type of feedback loop returns the body to homeostasis when it becomes dehydrated?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Use evidence from this lesson to support your answer.</a:t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descr="A drawing of a person&#10;&#10;Description automatically generated" id="182" name="Google Shape;182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7361" y="286314"/>
            <a:ext cx="474345" cy="5264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Homeostasis in the Human Body</a:t>
            </a:r>
            <a:b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>
                <a:solidFill>
                  <a:srgbClr val="0070C0"/>
                </a:solidFill>
                <a:latin typeface="Cambria"/>
                <a:ea typeface="Cambria"/>
                <a:cs typeface="Cambria"/>
                <a:sym typeface="Cambria"/>
              </a:rPr>
              <a:t>Hands-On Lab: Negative and Positive Feedback</a:t>
            </a:r>
            <a:endParaRPr/>
          </a:p>
        </p:txBody>
      </p:sp>
      <p:sp>
        <p:nvSpPr>
          <p:cNvPr id="190" name="Google Shape;190;p28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1" name="Google Shape;191;p28"/>
          <p:cNvSpPr/>
          <p:nvPr/>
        </p:nvSpPr>
        <p:spPr>
          <a:xfrm>
            <a:off x="457200" y="1881365"/>
            <a:ext cx="8429105" cy="861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92" name="Google Shape;192;p28"/>
          <p:cNvSpPr txBox="1"/>
          <p:nvPr/>
        </p:nvSpPr>
        <p:spPr>
          <a:xfrm>
            <a:off x="2514599" y="2033765"/>
            <a:ext cx="4314305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Analyze data and generate graphs to determine whether a process is an example of a negative or positive feedback loop.</a:t>
            </a:r>
            <a:endParaRPr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93" name="Google Shape;193;p28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3</a:t>
            </a:r>
            <a:endParaRPr/>
          </a:p>
        </p:txBody>
      </p:sp>
      <p:pic>
        <p:nvPicPr>
          <p:cNvPr id="194" name="Google Shape;19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81300" y="5435225"/>
            <a:ext cx="3581400" cy="93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/>
          <p:nvPr>
            <p:ph type="title"/>
          </p:nvPr>
        </p:nvSpPr>
        <p:spPr>
          <a:xfrm>
            <a:off x="457200" y="318213"/>
            <a:ext cx="8229600" cy="628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A900"/>
              </a:buClr>
              <a:buSzPts val="2800"/>
              <a:buFont typeface="Cambria"/>
              <a:buNone/>
            </a:pPr>
            <a: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  <a:t>Homeostasis in the Human Body</a:t>
            </a:r>
            <a:br>
              <a:rPr lang="en-US">
                <a:solidFill>
                  <a:srgbClr val="F2A9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>
                <a:solidFill>
                  <a:srgbClr val="00B050"/>
                </a:solidFill>
                <a:latin typeface="Cambria"/>
                <a:ea typeface="Cambria"/>
                <a:cs typeface="Cambria"/>
                <a:sym typeface="Cambria"/>
              </a:rPr>
              <a:t>Cause and Effect</a:t>
            </a:r>
            <a:endParaRPr/>
          </a:p>
        </p:txBody>
      </p:sp>
      <p:sp>
        <p:nvSpPr>
          <p:cNvPr id="202" name="Google Shape;202;p29"/>
          <p:cNvSpPr txBox="1"/>
          <p:nvPr>
            <p:ph idx="12" type="sldNum"/>
          </p:nvPr>
        </p:nvSpPr>
        <p:spPr>
          <a:xfrm>
            <a:off x="457200" y="6375025"/>
            <a:ext cx="6821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3" name="Google Shape;203;p29"/>
          <p:cNvSpPr/>
          <p:nvPr/>
        </p:nvSpPr>
        <p:spPr>
          <a:xfrm>
            <a:off x="457200" y="1881365"/>
            <a:ext cx="8429105" cy="861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1841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04" name="Google Shape;204;p29"/>
          <p:cNvSpPr txBox="1"/>
          <p:nvPr/>
        </p:nvSpPr>
        <p:spPr>
          <a:xfrm>
            <a:off x="4671752" y="1347965"/>
            <a:ext cx="4214553" cy="3631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</a:pPr>
            <a:r>
              <a:rPr lang="en-US" sz="23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Blood pressure depends on how elastic and unblocked the arteries are and on the strength of the heart contraction. </a:t>
            </a:r>
            <a:endParaRPr/>
          </a:p>
          <a:p>
            <a:pPr indent="-1968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t/>
            </a:r>
            <a:endParaRPr sz="23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</a:pPr>
            <a:r>
              <a:rPr lang="en-US" sz="23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The less elastic the arteries and the more blockages that reduce blood flow, the harder the heart must pump. </a:t>
            </a:r>
            <a:endParaRPr/>
          </a:p>
        </p:txBody>
      </p:sp>
      <p:sp>
        <p:nvSpPr>
          <p:cNvPr id="205" name="Google Shape;205;p29"/>
          <p:cNvSpPr txBox="1"/>
          <p:nvPr/>
        </p:nvSpPr>
        <p:spPr>
          <a:xfrm>
            <a:off x="7298064" y="-55968"/>
            <a:ext cx="12586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Unit 1 Lesson 3</a:t>
            </a:r>
            <a:endParaRPr/>
          </a:p>
        </p:txBody>
      </p:sp>
      <p:pic>
        <p:nvPicPr>
          <p:cNvPr id="206" name="Google Shape;206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60947" y="1347965"/>
            <a:ext cx="4411500" cy="330701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9"/>
          <p:cNvSpPr txBox="1"/>
          <p:nvPr/>
        </p:nvSpPr>
        <p:spPr>
          <a:xfrm>
            <a:off x="1323473" y="4707468"/>
            <a:ext cx="182594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Blocked Artery</a:t>
            </a:r>
            <a:endParaRPr/>
          </a:p>
        </p:txBody>
      </p:sp>
      <p:sp>
        <p:nvSpPr>
          <p:cNvPr id="208" name="Google Shape;208;p29"/>
          <p:cNvSpPr/>
          <p:nvPr/>
        </p:nvSpPr>
        <p:spPr>
          <a:xfrm>
            <a:off x="457200" y="5452036"/>
            <a:ext cx="8429104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4C4E50"/>
                </a:solidFill>
                <a:latin typeface="Cambria"/>
                <a:ea typeface="Cambria"/>
                <a:cs typeface="Cambria"/>
                <a:sym typeface="Cambria"/>
              </a:rPr>
              <a:t>If a person's blood pressure is too high or too low, how might the other organ systems in their body be affected?</a:t>
            </a:r>
            <a:endParaRPr b="1"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HMH_PPT_TemplateF">
  <a:themeElements>
    <a:clrScheme name="HMH">
      <a:dk1>
        <a:srgbClr val="54585A"/>
      </a:dk1>
      <a:lt1>
        <a:srgbClr val="FFFFFF"/>
      </a:lt1>
      <a:dk2>
        <a:srgbClr val="F2A900"/>
      </a:dk2>
      <a:lt2>
        <a:srgbClr val="898D8D"/>
      </a:lt2>
      <a:accent1>
        <a:srgbClr val="6F83C1"/>
      </a:accent1>
      <a:accent2>
        <a:srgbClr val="CE3D95"/>
      </a:accent2>
      <a:accent3>
        <a:srgbClr val="00A8C8"/>
      </a:accent3>
      <a:accent4>
        <a:srgbClr val="EF4E45"/>
      </a:accent4>
      <a:accent5>
        <a:srgbClr val="B2B935"/>
      </a:accent5>
      <a:accent6>
        <a:srgbClr val="ED2C67"/>
      </a:accent6>
      <a:hlink>
        <a:srgbClr val="F48132"/>
      </a:hlink>
      <a:folHlink>
        <a:srgbClr val="72BE4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